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551" r:id="rId39"/>
    <p:sldId id="571" r:id="rId40"/>
    <p:sldId id="569" r:id="rId41"/>
    <p:sldId id="572" r:id="rId42"/>
    <p:sldId id="552" r:id="rId43"/>
    <p:sldId id="553" r:id="rId44"/>
    <p:sldId id="559" r:id="rId45"/>
    <p:sldId id="560" r:id="rId46"/>
    <p:sldId id="561" r:id="rId47"/>
    <p:sldId id="564" r:id="rId48"/>
    <p:sldId id="563" r:id="rId49"/>
    <p:sldId id="556" r:id="rId50"/>
    <p:sldId id="557" r:id="rId51"/>
    <p:sldId id="562" r:id="rId52"/>
    <p:sldId id="558" r:id="rId53"/>
    <p:sldId id="565" r:id="rId54"/>
    <p:sldId id="566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70"/>
    <p:restoredTop sz="94767"/>
  </p:normalViewPr>
  <p:slideViewPr>
    <p:cSldViewPr snapToGrid="0">
      <p:cViewPr varScale="1">
        <p:scale>
          <a:sx n="111" d="100"/>
          <a:sy n="111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8/2/25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9.R" TargetMode="External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2.R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9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5.e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2.wmf"/><Relationship Id="rId4" Type="http://schemas.openxmlformats.org/officeDocument/2006/relationships/image" Target="../media/image10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emf"/><Relationship Id="rId4" Type="http://schemas.openxmlformats.org/officeDocument/2006/relationships/image" Target="../media/image140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wmf"/><Relationship Id="rId4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rc/contrib/Archive/CRF/" TargetMode="External"/><Relationship Id="rId2" Type="http://schemas.openxmlformats.org/officeDocument/2006/relationships/hyperlink" Target="https://www.cs.ubc.ca/~schmidtm/Software/UGM.html" TargetMode="Externa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image" Target="../media/image153.wmf"/><Relationship Id="rId7" Type="http://schemas.openxmlformats.org/officeDocument/2006/relationships/image" Target="../media/image157.wmf"/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wmf"/><Relationship Id="rId5" Type="http://schemas.openxmlformats.org/officeDocument/2006/relationships/image" Target="../media/image155.wmf"/><Relationship Id="rId4" Type="http://schemas.openxmlformats.org/officeDocument/2006/relationships/image" Target="../media/image154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 **************************</a:t>
            </a:r>
            <a:r>
              <a:rPr lang="en-US" b="1" strike="noStrike" spc="-1" dirty="0">
                <a:solidFill>
                  <a:srgbClr val="000000"/>
                </a:solidFill>
                <a:latin typeface="Times New Roman"/>
              </a:rPr>
              <a:t>FIX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508720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Compute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615553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666710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4300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94DB46EA-2A02-086F-171B-671397EB6479}"/>
              </a:ext>
            </a:extLst>
          </p:cNvPr>
          <p:cNvSpPr/>
          <p:nvPr/>
        </p:nvSpPr>
        <p:spPr>
          <a:xfrm>
            <a:off x="203504" y="150718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</a:t>
            </a:r>
            <a:endParaRPr lang="en-US" sz="2200" b="0" strike="noStrike" spc="-1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F56CF7-F2F3-984B-828E-D21BBF4D06C0}"/>
              </a:ext>
            </a:extLst>
          </p:cNvPr>
          <p:cNvCxnSpPr>
            <a:cxnSpLocks/>
          </p:cNvCxnSpPr>
          <p:nvPr/>
        </p:nvCxnSpPr>
        <p:spPr>
          <a:xfrm flipV="1">
            <a:off x="791651" y="5441070"/>
            <a:ext cx="6828349" cy="115818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46508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94088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119912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FEE75187-0184-6F26-43CA-7B8BFFA50A4B}"/>
              </a:ext>
            </a:extLst>
          </p:cNvPr>
          <p:cNvSpPr/>
          <p:nvPr/>
        </p:nvSpPr>
        <p:spPr>
          <a:xfrm>
            <a:off x="170280" y="50015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189137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 where its usually called the ground state.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075293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713FF-CA15-619B-D256-257542EDB4EE}"/>
              </a:ext>
            </a:extLst>
          </p:cNvPr>
          <p:cNvSpPr txBox="1"/>
          <p:nvPr/>
        </p:nvSpPr>
        <p:spPr>
          <a:xfrm>
            <a:off x="7224247" y="1976650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500120" y="2431440"/>
            <a:ext cx="8122393" cy="429202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adj   &lt;- ug(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result = "matrix")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#s1 &lt;- "up"; s2 &lt;- "</a:t>
            </a:r>
            <a:r>
              <a:rPr lang="en-US" sz="1300" spc="-1" dirty="0" err="1">
                <a:solidFill>
                  <a:srgbClr val="FFFF00"/>
                </a:solidFill>
                <a:latin typeface="Courier New"/>
              </a:rPr>
              <a:t>dn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s1 &lt;- 1; s2 &lt;- 2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star 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= rep(list(c(s1,s2)),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nrow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(adj)),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star$num.par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(star)</a:t>
            </a: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 flipV="1">
            <a:off x="7501499" y="982218"/>
            <a:ext cx="45069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95104" y="10712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76768" y="1004214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5697" y="1488898"/>
            <a:ext cx="140739" cy="3470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713974" y="1552426"/>
            <a:ext cx="325612" cy="2487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215283" y="1932115"/>
            <a:ext cx="390041" cy="2788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6883347" y="328676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F992B-16E7-A32E-3AB1-E0EC2D7028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996110" y="1270073"/>
            <a:ext cx="861994" cy="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84FA4-A1EB-DE24-BE6B-B5DB0EA0017A}"/>
              </a:ext>
            </a:extLst>
          </p:cNvPr>
          <p:cNvCxnSpPr>
            <a:stCxn id="49" idx="1"/>
            <a:endCxn id="35" idx="1"/>
          </p:cNvCxnSpPr>
          <p:nvPr/>
        </p:nvCxnSpPr>
        <p:spPr>
          <a:xfrm flipV="1">
            <a:off x="7087054" y="1270704"/>
            <a:ext cx="758952" cy="64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48920" y="1207316"/>
            <a:ext cx="8368880" cy="470752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As a check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First decorate  potentials and energies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annotations to use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functionality: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star$gR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=star)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Check that we get the same configuration probs: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Pr.en-Pr.pot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Should all be 0 or close to it.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Config probs by hand with configuration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star$node.state.names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                 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(X, 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T)$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in canonical order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E.X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(1:nrow(X),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(X[xx,], star)})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Compute config energies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exp(-E.X)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Z          &lt;- sum(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&lt;- 1/Z*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results in a nice table: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X,E.X,prodPots.X,Pr.en,Pr.pot,Pr.X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9615C-1A15-AC84-4314-6FAA6EC14A52}"/>
              </a:ext>
            </a:extLst>
          </p:cNvPr>
          <p:cNvSpPr txBox="1"/>
          <p:nvPr/>
        </p:nvSpPr>
        <p:spPr>
          <a:xfrm>
            <a:off x="6883347" y="2974243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. 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22F0B-4471-CD29-16E5-1FE16A76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85" y="582082"/>
            <a:ext cx="5747785" cy="616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70280" y="1566496"/>
            <a:ext cx="8820000" cy="461519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tri$node.state.names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order.configs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order.nodesQ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T)$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in canonical order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energies of all configs: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energye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[xx,], tri)})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configuration probabilities: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exp(-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&lt;- sum(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&lt;-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Partition function value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sum(Prs)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Are the probabilities normalized?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results in a nice table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1629812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2B403-8F80-F823-6F0C-E8B38BB8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22" y="362534"/>
            <a:ext cx="2379469" cy="2390537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DA5B6256-FBE6-10F9-F6FB-99FFFD69D2E0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66BD-BA45-D7D0-027F-D18B5612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1" y="1232802"/>
            <a:ext cx="3532192" cy="472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988DD-96F1-FEFB-49A7-28D7B45C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81" y="3071792"/>
            <a:ext cx="4391221" cy="37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17221D5-8655-C643-93C1-C9F883C4EB37}"/>
              </a:ext>
            </a:extLst>
          </p:cNvPr>
          <p:cNvSpPr/>
          <p:nvPr/>
        </p:nvSpPr>
        <p:spPr>
          <a:xfrm>
            <a:off x="665640" y="250388"/>
            <a:ext cx="7799760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BEF7F11C-3089-424C-40B0-EAB58FE77DE0}"/>
              </a:ext>
            </a:extLst>
          </p:cNvPr>
          <p:cNvSpPr/>
          <p:nvPr/>
        </p:nvSpPr>
        <p:spPr>
          <a:xfrm>
            <a:off x="170280" y="814146"/>
            <a:ext cx="8820000" cy="5792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Graph formula for Star field: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~A:B+B:C+C:D+D:A+D:B+C:E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 (weird on purpose):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sA2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"A2"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sB2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"B2"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sB3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"B3"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sC1 &lt;- 1;    sC2 &lt;- 2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"D2"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sD3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"D3"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sD4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"D4"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sE1 &lt;- 1;    sE2 &lt;- 3;    sE3 &lt;- 2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 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c(2,3,2,4,3),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state.names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list(c(sA1,sA2),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c(sB1,sB2,sB3),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c(sC1,sC2),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c(sD1,sD2,sD3,sD4),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c(sE1,sE2,sE3)),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= 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wp$num.par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Decorate  potentials and energies with </a:t>
            </a:r>
            <a:r>
              <a:rPr lang="en-US" sz="95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gRbase</a:t>
            </a: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annotations to use later: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a sample of configs: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wp, size = 1000,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crf.sample.method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sample.junction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dress.sampleQ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plot.marginal.sample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wp)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plot.configuration.sample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num.top.configs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7C345-AEAA-F3CA-C241-8D7D354755CA}"/>
              </a:ext>
            </a:extLst>
          </p:cNvPr>
          <p:cNvSpPr txBox="1"/>
          <p:nvPr/>
        </p:nvSpPr>
        <p:spPr>
          <a:xfrm>
            <a:off x="3192095" y="993204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9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781EB-B437-E101-B38A-B92B4B4C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5" y="971745"/>
            <a:ext cx="2710648" cy="2669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FE4C3E-7AD5-3C1D-FB08-7B86D533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41" y="826390"/>
            <a:ext cx="3657599" cy="3149599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E9F9D57E-3A99-A0F4-3AF4-D95C9A62AA9B}"/>
              </a:ext>
            </a:extLst>
          </p:cNvPr>
          <p:cNvSpPr/>
          <p:nvPr/>
        </p:nvSpPr>
        <p:spPr>
          <a:xfrm>
            <a:off x="665639" y="250388"/>
            <a:ext cx="7911201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00C8F-AAD1-4DE6-E588-94C4E456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87" y="4149610"/>
            <a:ext cx="8886026" cy="26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0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MLE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857791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Maximum Likelihood Parameter Estimation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405006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Thus, for node parameters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UGM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nodeMap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edgeMap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3"/>
              </a:rPr>
              <a:t>CRF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node.par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edge.par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5" name="Picture 10"/>
          <p:cNvPicPr/>
          <p:nvPr/>
        </p:nvPicPr>
        <p:blipFill>
          <a:blip r:embed="rId2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980DA-7FDF-604E-B43A-237C5D5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" y="4401667"/>
            <a:ext cx="5086080" cy="42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2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72B4AE-8068-8C46-98D7-AEDC62B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" y="2559932"/>
            <a:ext cx="9083737" cy="552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50292-6845-8347-89B3-32AFA72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" y="3591517"/>
            <a:ext cx="9083737" cy="55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FA1-8C4D-CD42-BB6D-934C8F69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" y="4616283"/>
            <a:ext cx="9083737" cy="55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6959667" y="659628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on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315475"/>
            <a:ext cx="7799760" cy="1106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 of interaction”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49312</TotalTime>
  <Words>6274</Words>
  <Application>Microsoft Macintosh PowerPoint</Application>
  <PresentationFormat>On-screen Show (4:3)</PresentationFormat>
  <Paragraphs>707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190</cp:revision>
  <dcterms:created xsi:type="dcterms:W3CDTF">2024-09-28T00:33:53Z</dcterms:created>
  <dcterms:modified xsi:type="dcterms:W3CDTF">2025-08-02T16:09:51Z</dcterms:modified>
</cp:coreProperties>
</file>